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66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>
      <p:cViewPr varScale="1">
        <p:scale>
          <a:sx n="104" d="100"/>
          <a:sy n="104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5CBF-8638-4787-B157-AC8386C786A4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92390-0C30-4EBD-B5CE-D96B5BB1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589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5CBF-8638-4787-B157-AC8386C786A4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92390-0C30-4EBD-B5CE-D96B5BB1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45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5CBF-8638-4787-B157-AC8386C786A4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92390-0C30-4EBD-B5CE-D96B5BB1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92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5CBF-8638-4787-B157-AC8386C786A4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92390-0C30-4EBD-B5CE-D96B5BB1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22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5CBF-8638-4787-B157-AC8386C786A4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92390-0C30-4EBD-B5CE-D96B5BB1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102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5CBF-8638-4787-B157-AC8386C786A4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92390-0C30-4EBD-B5CE-D96B5BB1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269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5CBF-8638-4787-B157-AC8386C786A4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92390-0C30-4EBD-B5CE-D96B5BB1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11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5CBF-8638-4787-B157-AC8386C786A4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92390-0C30-4EBD-B5CE-D96B5BB1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5CBF-8638-4787-B157-AC8386C786A4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92390-0C30-4EBD-B5CE-D96B5BB1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150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5CBF-8638-4787-B157-AC8386C786A4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92390-0C30-4EBD-B5CE-D96B5BB1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55CBF-8638-4787-B157-AC8386C786A4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92390-0C30-4EBD-B5CE-D96B5BB1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08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55CBF-8638-4787-B157-AC8386C786A4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92390-0C30-4EBD-B5CE-D96B5BB1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006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ibm.com/tutorials/wa-webgl3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uk3d.com/wireframe-renderi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threejs.org/examples/#webgl_animation_cloth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nnakrystalli.me/intro-r-gis/gis.htm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3D Web Maps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Simulate a three dimensional scene</a:t>
            </a:r>
          </a:p>
          <a:p>
            <a:r>
              <a:rPr lang="en-US" dirty="0" smtClean="0"/>
              <a:t>There is a camera (i.e. View) that can be moved through the scene</a:t>
            </a:r>
          </a:p>
          <a:p>
            <a:r>
              <a:rPr lang="en-US" dirty="0" smtClean="0"/>
              <a:t>Objects are placed in the scene</a:t>
            </a:r>
          </a:p>
          <a:p>
            <a:r>
              <a:rPr lang="en-US" dirty="0" smtClean="0"/>
              <a:t>Lights make the objects visible</a:t>
            </a:r>
          </a:p>
          <a:p>
            <a:r>
              <a:rPr lang="en-US" dirty="0" smtClean="0"/>
              <a:t>The interactions between objects and lights can make the objects appear more or less real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84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“Flat” 3D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33400" y="3962400"/>
            <a:ext cx="1066800" cy="1524000"/>
          </a:xfrm>
          <a:prstGeom prst="straightConnector1">
            <a:avLst/>
          </a:prstGeom>
          <a:ln w="444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33400" y="5486400"/>
            <a:ext cx="2057400" cy="0"/>
          </a:xfrm>
          <a:prstGeom prst="straightConnector1">
            <a:avLst/>
          </a:prstGeom>
          <a:ln w="444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533400" y="2895600"/>
            <a:ext cx="0" cy="2590800"/>
          </a:xfrm>
          <a:prstGeom prst="straightConnector1">
            <a:avLst/>
          </a:prstGeom>
          <a:ln w="444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81000" y="2362200"/>
            <a:ext cx="3770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Z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1447800" y="3429000"/>
            <a:ext cx="385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Y</a:t>
            </a:r>
            <a:endParaRPr lang="en-US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2362200" y="5562600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X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3124200" y="3962400"/>
            <a:ext cx="1066800" cy="1524000"/>
          </a:xfrm>
          <a:prstGeom prst="straightConnector1">
            <a:avLst/>
          </a:prstGeom>
          <a:ln w="444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124200" y="5486400"/>
            <a:ext cx="2057400" cy="0"/>
          </a:xfrm>
          <a:prstGeom prst="straightConnector1">
            <a:avLst/>
          </a:prstGeom>
          <a:ln w="444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3124200" y="2895600"/>
            <a:ext cx="0" cy="2590800"/>
          </a:xfrm>
          <a:prstGeom prst="straightConnector1">
            <a:avLst/>
          </a:prstGeom>
          <a:ln w="444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971800" y="2362200"/>
            <a:ext cx="1719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Elevation</a:t>
            </a:r>
            <a:endParaRPr lang="en-US" sz="3200" dirty="0"/>
          </a:p>
        </p:txBody>
      </p:sp>
      <p:sp>
        <p:nvSpPr>
          <p:cNvPr id="27" name="TextBox 26"/>
          <p:cNvSpPr txBox="1"/>
          <p:nvPr/>
        </p:nvSpPr>
        <p:spPr>
          <a:xfrm>
            <a:off x="3733800" y="3429000"/>
            <a:ext cx="15578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Latitude</a:t>
            </a:r>
            <a:endParaRPr lang="en-US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3657600" y="5562600"/>
            <a:ext cx="18533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Longitude</a:t>
            </a:r>
            <a:endParaRPr lang="en-US" sz="3200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6172200" y="3962400"/>
            <a:ext cx="1066800" cy="1524000"/>
          </a:xfrm>
          <a:prstGeom prst="straightConnector1">
            <a:avLst/>
          </a:prstGeom>
          <a:ln w="444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6172200" y="5486400"/>
            <a:ext cx="2057400" cy="0"/>
          </a:xfrm>
          <a:prstGeom prst="straightConnector1">
            <a:avLst/>
          </a:prstGeom>
          <a:ln w="444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6172200" y="2895600"/>
            <a:ext cx="0" cy="2590800"/>
          </a:xfrm>
          <a:prstGeom prst="straightConnector1">
            <a:avLst/>
          </a:prstGeom>
          <a:ln w="444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019800" y="2362200"/>
            <a:ext cx="1719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Elevation</a:t>
            </a:r>
            <a:endParaRPr lang="en-US" sz="3200" dirty="0"/>
          </a:p>
        </p:txBody>
      </p:sp>
      <p:sp>
        <p:nvSpPr>
          <p:cNvPr id="33" name="TextBox 32"/>
          <p:cNvSpPr txBox="1"/>
          <p:nvPr/>
        </p:nvSpPr>
        <p:spPr>
          <a:xfrm>
            <a:off x="6553200" y="3429000"/>
            <a:ext cx="16674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Northing</a:t>
            </a:r>
            <a:endParaRPr lang="en-US" sz="3200" dirty="0"/>
          </a:p>
        </p:txBody>
      </p:sp>
      <p:sp>
        <p:nvSpPr>
          <p:cNvPr id="34" name="TextBox 33"/>
          <p:cNvSpPr txBox="1"/>
          <p:nvPr/>
        </p:nvSpPr>
        <p:spPr>
          <a:xfrm>
            <a:off x="6629400" y="5562600"/>
            <a:ext cx="1373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Easting</a:t>
            </a:r>
            <a:endParaRPr lang="en-US" sz="3200" dirty="0"/>
          </a:p>
        </p:txBody>
      </p:sp>
      <p:sp>
        <p:nvSpPr>
          <p:cNvPr id="35" name="TextBox 34"/>
          <p:cNvSpPr txBox="1"/>
          <p:nvPr/>
        </p:nvSpPr>
        <p:spPr>
          <a:xfrm>
            <a:off x="228600" y="6477000"/>
            <a:ext cx="8533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Note: It is traditional in 3D graphics to have y be up-down and z be in and out of the </a:t>
            </a:r>
            <a:r>
              <a:rPr lang="en-US" dirty="0" err="1" smtClean="0"/>
              <a:t>veiw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9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981200"/>
            <a:ext cx="6419850" cy="40005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886200" y="6324600"/>
            <a:ext cx="5562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https://developer.ibm.com/tutorials/wa-webgl3/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Context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46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286750" cy="1325563"/>
          </a:xfrm>
        </p:spPr>
        <p:txBody>
          <a:bodyPr/>
          <a:lstStyle/>
          <a:p>
            <a:r>
              <a:rPr lang="en-US" dirty="0" smtClean="0"/>
              <a:t>Objects represented with polygons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600200"/>
            <a:ext cx="6172200" cy="389099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576146" y="6465577"/>
            <a:ext cx="45678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http://www.douk3d.com/wireframe-rendering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563880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Polygons are typically triangles in a mesh.  The more polygons the better the image and the slower the rendering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08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OpenGL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Open Graphics Language is now available in all browsers (and most phones and computers)</a:t>
            </a:r>
          </a:p>
          <a:p>
            <a:r>
              <a:rPr lang="en-US" dirty="0" smtClean="0"/>
              <a:t>Allows simulated 3D scenes to be rendered very fast (millions of triangles per second)</a:t>
            </a:r>
          </a:p>
          <a:p>
            <a:r>
              <a:rPr lang="en-US" dirty="0" smtClean="0"/>
              <a:t>The approach is to move the object representations into a circuit called a “Graphics Processing Unit” (GPU) which ahs specialized hardware to render the triangles.</a:t>
            </a:r>
          </a:p>
          <a:p>
            <a:r>
              <a:rPr lang="en-US" dirty="0" smtClean="0"/>
              <a:t>This includes some complex math but there is help.</a:t>
            </a:r>
          </a:p>
          <a:p>
            <a:r>
              <a:rPr lang="en-US" dirty="0" smtClean="0"/>
              <a:t>See </a:t>
            </a:r>
            <a:r>
              <a:rPr lang="en-US" dirty="0" smtClean="0">
                <a:hlinkClick r:id="rId2"/>
              </a:rPr>
              <a:t>Three.js examples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71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Ray Tracing</a:t>
            </a:r>
            <a:endParaRPr lang="en-US" dirty="0"/>
          </a:p>
        </p:txBody>
      </p:sp>
      <p:sp>
        <p:nvSpPr>
          <p:cNvPr id="4" name="Parallelogram 3"/>
          <p:cNvSpPr/>
          <p:nvPr/>
        </p:nvSpPr>
        <p:spPr>
          <a:xfrm rot="16200000" flipH="1">
            <a:off x="419100" y="3695700"/>
            <a:ext cx="2057400" cy="609600"/>
          </a:xfrm>
          <a:prstGeom prst="parallelogram">
            <a:avLst>
              <a:gd name="adj" fmla="val 415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be 4"/>
          <p:cNvSpPr/>
          <p:nvPr/>
        </p:nvSpPr>
        <p:spPr>
          <a:xfrm flipH="1">
            <a:off x="4648200" y="3352800"/>
            <a:ext cx="1143000" cy="1219200"/>
          </a:xfrm>
          <a:prstGeom prst="cub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7239000" y="3581400"/>
            <a:ext cx="609600" cy="6858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5562600"/>
            <a:ext cx="1562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View (Camera)</a:t>
            </a:r>
            <a:endParaRPr lang="en-US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4191000" y="5562600"/>
            <a:ext cx="1898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Objects In a Scene</a:t>
            </a:r>
            <a:endParaRPr lang="en-US" u="sng" dirty="0"/>
          </a:p>
        </p:txBody>
      </p:sp>
      <p:sp>
        <p:nvSpPr>
          <p:cNvPr id="10" name="Oval 9"/>
          <p:cNvSpPr/>
          <p:nvPr/>
        </p:nvSpPr>
        <p:spPr>
          <a:xfrm>
            <a:off x="2819400" y="27432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352800" y="3124200"/>
            <a:ext cx="1371600" cy="838200"/>
          </a:xfrm>
          <a:prstGeom prst="straightConnector1">
            <a:avLst/>
          </a:prstGeom>
          <a:ln w="47625">
            <a:solidFill>
              <a:schemeClr val="bg1"/>
            </a:solidFill>
            <a:tailEnd type="triangle" w="lg" len="lg"/>
          </a:ln>
          <a:effectLst>
            <a:glow rad="139700">
              <a:schemeClr val="tx1">
                <a:alpha val="57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209800" y="2362200"/>
            <a:ext cx="1801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White Point Light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1371600" y="3962400"/>
            <a:ext cx="3429000" cy="76200"/>
          </a:xfrm>
          <a:prstGeom prst="straightConnector1">
            <a:avLst/>
          </a:prstGeom>
          <a:ln w="47625">
            <a:solidFill>
              <a:srgbClr val="C00000"/>
            </a:solidFill>
            <a:tailEnd type="triangle" w="lg" len="lg"/>
          </a:ln>
          <a:effectLst>
            <a:glow rad="139700">
              <a:schemeClr val="tx1">
                <a:alpha val="67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943600" y="3886200"/>
            <a:ext cx="1219200" cy="0"/>
          </a:xfrm>
          <a:prstGeom prst="straightConnector1">
            <a:avLst/>
          </a:prstGeom>
          <a:ln w="47625">
            <a:solidFill>
              <a:schemeClr val="accent1"/>
            </a:solidFill>
            <a:tailEnd type="triangle" w="lg" len="lg"/>
          </a:ln>
          <a:effectLst>
            <a:glow rad="139700">
              <a:schemeClr val="tx1">
                <a:alpha val="58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828800" y="4114800"/>
            <a:ext cx="2393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Red Light Reaches View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019800" y="41910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Blue Light Blocked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0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CanvasMap 3D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Developed to make it easy to put 3D Maps on the web </a:t>
            </a:r>
          </a:p>
          <a:p>
            <a:r>
              <a:rPr lang="en-US" dirty="0" smtClean="0"/>
              <a:t>Based off of CanvasMap</a:t>
            </a:r>
          </a:p>
          <a:p>
            <a:r>
              <a:rPr lang="en-US" dirty="0" smtClean="0"/>
              <a:t>Supports many Three.JS features inherently with the ability to extend to infinity and beyond!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4065550"/>
            <a:ext cx="4800600" cy="279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86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OpenGL View: CM3View</a:t>
            </a:r>
          </a:p>
          <a:p>
            <a:r>
              <a:rPr lang="en-US" dirty="0"/>
              <a:t>Camera Controls in 3 Dimensions</a:t>
            </a:r>
          </a:p>
          <a:p>
            <a:r>
              <a:rPr lang="en-US" dirty="0"/>
              <a:t>Lights</a:t>
            </a:r>
          </a:p>
          <a:p>
            <a:r>
              <a:rPr lang="en-US" dirty="0" smtClean="0"/>
              <a:t>Objects in 3 dimensions with:</a:t>
            </a:r>
          </a:p>
          <a:p>
            <a:pPr lvl="1"/>
            <a:r>
              <a:rPr lang="en-US" dirty="0" smtClean="0"/>
              <a:t>Textures</a:t>
            </a:r>
          </a:p>
          <a:p>
            <a:pPr lvl="1"/>
            <a:r>
              <a:rPr lang="en-US" dirty="0" smtClean="0"/>
              <a:t>Extrusions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tc.</a:t>
            </a:r>
          </a:p>
        </p:txBody>
      </p:sp>
    </p:spTree>
    <p:extLst>
      <p:ext uri="{BB962C8B-B14F-4D97-AF65-F5344CB8AC3E}">
        <p14:creationId xmlns:p14="http://schemas.microsoft.com/office/powerpoint/2010/main" val="103116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Dimensional Coordinates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3D Adds a “z” coordinate</a:t>
            </a:r>
          </a:p>
          <a:p>
            <a:r>
              <a:rPr lang="en-US" dirty="0" smtClean="0"/>
              <a:t>Can be in the spatial data or as a setting</a:t>
            </a:r>
          </a:p>
          <a:p>
            <a:r>
              <a:rPr lang="en-US" dirty="0" smtClean="0"/>
              <a:t>3D Objects can also have:</a:t>
            </a:r>
          </a:p>
          <a:p>
            <a:pPr lvl="1"/>
            <a:r>
              <a:rPr lang="en-US" dirty="0" smtClean="0"/>
              <a:t>Rotation: pitch, roll, and yaw</a:t>
            </a:r>
          </a:p>
          <a:p>
            <a:pPr lvl="1"/>
            <a:r>
              <a:rPr lang="en-US" dirty="0" smtClean="0"/>
              <a:t>Scaling factors</a:t>
            </a:r>
          </a:p>
          <a:p>
            <a:pPr lvl="1"/>
            <a:r>
              <a:rPr lang="en-US" dirty="0" smtClean="0"/>
              <a:t>We do not typically use these for spatial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14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Spherical Coordinates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447800"/>
            <a:ext cx="5741068" cy="48006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860583" y="6400800"/>
            <a:ext cx="4283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https://annakrystalli.me/intro-r-gis/gis.html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21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320</Words>
  <Application>Microsoft Office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3D Web Maps</vt:lpstr>
      <vt:lpstr>Historical Context</vt:lpstr>
      <vt:lpstr>Objects represented with polygons</vt:lpstr>
      <vt:lpstr>OpenGL</vt:lpstr>
      <vt:lpstr>Ray Tracing</vt:lpstr>
      <vt:lpstr>CanvasMap 3D</vt:lpstr>
      <vt:lpstr>New Stuff</vt:lpstr>
      <vt:lpstr>3 Dimensional Coordinates</vt:lpstr>
      <vt:lpstr>Spherical Coordinates</vt:lpstr>
      <vt:lpstr>In “Flat” 3D</vt:lpstr>
    </vt:vector>
  </TitlesOfParts>
  <Company>Humboldt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3D Web Maps</dc:title>
  <dc:creator>jg2345</dc:creator>
  <cp:lastModifiedBy>jg2345</cp:lastModifiedBy>
  <cp:revision>6</cp:revision>
  <dcterms:created xsi:type="dcterms:W3CDTF">2019-10-20T19:57:35Z</dcterms:created>
  <dcterms:modified xsi:type="dcterms:W3CDTF">2019-10-20T20:56:28Z</dcterms:modified>
</cp:coreProperties>
</file>